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6" r:id="rId3"/>
    <p:sldId id="258" r:id="rId4"/>
    <p:sldId id="260" r:id="rId5"/>
    <p:sldId id="259" r:id="rId6"/>
    <p:sldId id="262" r:id="rId7"/>
    <p:sldId id="286" r:id="rId8"/>
    <p:sldId id="263" r:id="rId9"/>
    <p:sldId id="264" r:id="rId10"/>
    <p:sldId id="288" r:id="rId11"/>
    <p:sldId id="265" r:id="rId12"/>
    <p:sldId id="266" r:id="rId13"/>
    <p:sldId id="269" r:id="rId14"/>
    <p:sldId id="271" r:id="rId15"/>
    <p:sldId id="273" r:id="rId16"/>
    <p:sldId id="274" r:id="rId17"/>
    <p:sldId id="276" r:id="rId18"/>
    <p:sldId id="281" r:id="rId19"/>
    <p:sldId id="277" r:id="rId20"/>
    <p:sldId id="279" r:id="rId21"/>
    <p:sldId id="280" r:id="rId22"/>
    <p:sldId id="282" r:id="rId23"/>
    <p:sldId id="283" r:id="rId24"/>
    <p:sldId id="291" r:id="rId25"/>
    <p:sldId id="289" r:id="rId26"/>
    <p:sldId id="290" r:id="rId27"/>
    <p:sldId id="285" r:id="rId28"/>
    <p:sldId id="287" r:id="rId29"/>
    <p:sldId id="284" r:id="rId30"/>
    <p:sldId id="2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8"/>
    <p:restoredTop sz="94647"/>
  </p:normalViewPr>
  <p:slideViewPr>
    <p:cSldViewPr snapToGrid="0" snapToObjects="1">
      <p:cViewPr>
        <p:scale>
          <a:sx n="76" d="100"/>
          <a:sy n="76" d="100"/>
        </p:scale>
        <p:origin x="1536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F20F9-CF3A-DA48-934E-335CA3ED4647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8B20A-C3AD-3741-9046-76EFA110A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8B20A-C3AD-3741-9046-76EFA110AC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6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8B20A-C3AD-3741-9046-76EFA110AC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1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96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5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1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0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7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2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37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09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9C201-7394-DA41-8E19-CD6D0493F17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A569-2FB7-5840-9A08-AA82E642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umbia.edu/~ahd2125/post/2015/12/5/" TargetMode="External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karpathy/a4166c7fe253700972fcbc77e4ea32c5" TargetMode="Externa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ymericdamien/TensorFlow-Examples/blob/master/notebooks/2_BasicModels/linear_regression.ipynb" TargetMode="External"/><Relationship Id="rId3" Type="http://schemas.openxmlformats.org/officeDocument/2006/relationships/hyperlink" Target="https://github.com/aymericdamien/TensorFlow-Examples/blob/master/notebooks/3_NeuralNetworks/convolutional_network_raw.ipyn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big-data/2017/01/learn-tensorflow-and-deep-learning-without-a-phd" TargetMode="External"/><Relationship Id="rId4" Type="http://schemas.openxmlformats.org/officeDocument/2006/relationships/hyperlink" Target="https://cs224d.stanford.edu/lectures/CS224d-Lecture7.pdf" TargetMode="External"/><Relationship Id="rId5" Type="http://schemas.openxmlformats.org/officeDocument/2006/relationships/hyperlink" Target="https://www.tensorflow.org/programmers_guide/graph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ome.zhaw.ch/~dueo/bbs/files/TF_Introduction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8171" y="1892664"/>
            <a:ext cx="9144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3D616A"/>
                </a:solidFill>
                <a:effectLst/>
                <a:latin typeface="Helvetica Light" charset="0"/>
              </a:rPr>
              <a:t>Tensor Flow:</a:t>
            </a:r>
          </a:p>
          <a:p>
            <a:pPr algn="ctr"/>
            <a:r>
              <a:rPr lang="en-US" sz="4000" dirty="0" smtClean="0">
                <a:solidFill>
                  <a:srgbClr val="3D616A"/>
                </a:solidFill>
                <a:latin typeface="Helvetica Light" charset="0"/>
              </a:rPr>
              <a:t>Introduction</a:t>
            </a:r>
            <a:endParaRPr lang="en-US" sz="4000" dirty="0" smtClean="0">
              <a:solidFill>
                <a:srgbClr val="3D616A"/>
              </a:solidFill>
              <a:effectLst/>
              <a:latin typeface="Helvetica Light" charset="0"/>
            </a:endParaRPr>
          </a:p>
          <a:p>
            <a:pPr algn="ctr"/>
            <a:r>
              <a:rPr lang="en-US" sz="2800" dirty="0" smtClean="0"/>
              <a:t>By: Denis Kazakov</a:t>
            </a:r>
          </a:p>
          <a:p>
            <a:pPr algn="ctr"/>
            <a:r>
              <a:rPr lang="en-US" sz="2800" dirty="0" smtClean="0"/>
              <a:t>CSCI 5922: Neural Networks &amp; Deep Learning</a:t>
            </a:r>
            <a:endParaRPr lang="en-US" sz="4000" dirty="0">
              <a:solidFill>
                <a:srgbClr val="3D616A"/>
              </a:solidFill>
              <a:effectLst/>
              <a:latin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2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Balancing dimensions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tf.expand_dims</a:t>
            </a:r>
            <a:r>
              <a:rPr lang="en-US" dirty="0" smtClean="0"/>
              <a:t>(tensor, 2)</a:t>
            </a:r>
          </a:p>
          <a:p>
            <a:r>
              <a:rPr lang="en-US" dirty="0" err="1" smtClean="0"/>
              <a:t>tf.transpose</a:t>
            </a:r>
            <a:r>
              <a:rPr lang="en-US" dirty="0" smtClean="0"/>
              <a:t>(tensor, [1,0,2])</a:t>
            </a:r>
          </a:p>
          <a:p>
            <a:r>
              <a:rPr lang="en-US" dirty="0" err="1" smtClean="0"/>
              <a:t>tf.reduce_sum</a:t>
            </a:r>
            <a:r>
              <a:rPr lang="en-US" dirty="0" smtClean="0"/>
              <a:t>(tensor, </a:t>
            </a:r>
            <a:r>
              <a:rPr lang="en-US" b="1" dirty="0" smtClean="0"/>
              <a:t>axis=2</a:t>
            </a:r>
            <a:r>
              <a:rPr lang="en-US" dirty="0" smtClean="0"/>
              <a:t>) # collapsed dimensions</a:t>
            </a:r>
          </a:p>
          <a:p>
            <a:pPr lvl="1"/>
            <a:r>
              <a:rPr lang="en-US" dirty="0" err="1" smtClean="0"/>
              <a:t>Collapsable</a:t>
            </a:r>
            <a:r>
              <a:rPr lang="en-US" dirty="0" smtClean="0"/>
              <a:t> functions: max/min, average, sum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2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5"/>
          <a:stretch/>
        </p:blipFill>
        <p:spPr>
          <a:xfrm>
            <a:off x="640981" y="1672759"/>
            <a:ext cx="10731500" cy="478267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Why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Tensorflow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?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Why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Tensorflow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?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</a:t>
            </a:r>
            <a:r>
              <a:rPr lang="en-US" dirty="0" smtClean="0"/>
              <a:t>ase of use for writing custom neural network models.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Great support from Google. </a:t>
            </a:r>
          </a:p>
        </p:txBody>
      </p:sp>
    </p:spTree>
    <p:extLst>
      <p:ext uri="{BB962C8B-B14F-4D97-AF65-F5344CB8AC3E}">
        <p14:creationId xmlns:p14="http://schemas.microsoft.com/office/powerpoint/2010/main" val="172911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Computation Graph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Recall: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52950" y="1937499"/>
            <a:ext cx="2647950" cy="11811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2185149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Initialize</a:t>
            </a:r>
            <a:endParaRPr lang="en-US" sz="3600" dirty="0"/>
          </a:p>
        </p:txBody>
      </p:sp>
      <p:sp>
        <p:nvSpPr>
          <p:cNvPr id="6" name="Oval 5"/>
          <p:cNvSpPr/>
          <p:nvPr/>
        </p:nvSpPr>
        <p:spPr>
          <a:xfrm>
            <a:off x="1685925" y="4550524"/>
            <a:ext cx="2647950" cy="11811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5975" y="4798174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Test</a:t>
            </a:r>
            <a:endParaRPr lang="en-US" sz="3600" dirty="0"/>
          </a:p>
        </p:txBody>
      </p:sp>
      <p:sp>
        <p:nvSpPr>
          <p:cNvPr id="8" name="Oval 7"/>
          <p:cNvSpPr/>
          <p:nvPr/>
        </p:nvSpPr>
        <p:spPr>
          <a:xfrm>
            <a:off x="7515225" y="4550524"/>
            <a:ext cx="2647950" cy="11811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5275" y="4798174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Update</a:t>
            </a:r>
            <a:endParaRPr lang="en-US" sz="3600" dirty="0"/>
          </a:p>
        </p:txBody>
      </p:sp>
      <p:sp>
        <p:nvSpPr>
          <p:cNvPr id="10" name="U-Turn Arrow 9"/>
          <p:cNvSpPr/>
          <p:nvPr/>
        </p:nvSpPr>
        <p:spPr>
          <a:xfrm>
            <a:off x="4419600" y="4550523"/>
            <a:ext cx="3105150" cy="4540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U-Turn Arrow 10"/>
          <p:cNvSpPr/>
          <p:nvPr/>
        </p:nvSpPr>
        <p:spPr>
          <a:xfrm rot="10800000">
            <a:off x="4386263" y="5290299"/>
            <a:ext cx="3105150" cy="4413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1911" y="5979274"/>
            <a:ext cx="1958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“Forward”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67148" y="5941174"/>
            <a:ext cx="2206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“Backward”</a:t>
            </a:r>
            <a:endParaRPr lang="en-US" sz="32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24250" y="3118599"/>
            <a:ext cx="1028700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337" y="1119082"/>
            <a:ext cx="6910663" cy="5057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Computation Graph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59644" cy="4351338"/>
          </a:xfrm>
        </p:spPr>
        <p:txBody>
          <a:bodyPr/>
          <a:lstStyle/>
          <a:p>
            <a:r>
              <a:rPr lang="en-US" b="1" dirty="0" smtClean="0"/>
              <a:t>Auto-differentiation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Is ~chain rule: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Reverse </a:t>
            </a:r>
            <a:r>
              <a:rPr lang="en-US" dirty="0"/>
              <a:t>mode automatic differentiation lets you calculate gradients much more efficiently than forward mode automatic differentiation</a:t>
            </a:r>
            <a:r>
              <a:rPr lang="en-US" dirty="0" smtClean="0"/>
              <a:t>.(</a:t>
            </a:r>
            <a:r>
              <a:rPr lang="en-US" dirty="0" smtClean="0">
                <a:hlinkClick r:id="rId3"/>
              </a:rPr>
              <a:t>source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t="35199" b="7258"/>
          <a:stretch/>
        </p:blipFill>
        <p:spPr>
          <a:xfrm>
            <a:off x="1324460" y="2677334"/>
            <a:ext cx="3581400" cy="14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Computation Graph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52" y="1500161"/>
            <a:ext cx="2571427" cy="4351338"/>
          </a:xfrm>
        </p:spPr>
        <p:txBody>
          <a:bodyPr/>
          <a:lstStyle/>
          <a:p>
            <a:r>
              <a:rPr lang="en-US" b="1" dirty="0" smtClean="0"/>
              <a:t>Auto-differentiation </a:t>
            </a:r>
            <a:r>
              <a:rPr lang="en-US" dirty="0" smtClean="0"/>
              <a:t>example: (</a:t>
            </a:r>
            <a:r>
              <a:rPr lang="en-US" dirty="0" err="1" smtClean="0">
                <a:hlinkClick r:id="rId2"/>
              </a:rPr>
              <a:t>Karpathy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87" y="1443456"/>
            <a:ext cx="9619587" cy="526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8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485" y="15497"/>
            <a:ext cx="12267253" cy="75370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4688" y="-1334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Computation Graph </a:t>
            </a:r>
            <a:endParaRPr lang="en-US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0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41" y="-1639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Computation Graph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840" y="1068486"/>
            <a:ext cx="3084164" cy="1734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47" y="1578450"/>
            <a:ext cx="792201" cy="714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840" y="3331262"/>
            <a:ext cx="3299801" cy="2061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308" y="3331262"/>
            <a:ext cx="3182080" cy="205899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58349" y="2569561"/>
            <a:ext cx="1260529" cy="1115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25175" y="5474046"/>
            <a:ext cx="3089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make this as a </a:t>
            </a:r>
            <a:r>
              <a:rPr lang="en-US" sz="2800" b="1" dirty="0" smtClean="0"/>
              <a:t>computation graph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7793" y="5474046"/>
            <a:ext cx="2822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“</a:t>
            </a:r>
            <a:r>
              <a:rPr lang="en-US" sz="2800" b="1" dirty="0" smtClean="0"/>
              <a:t>feed</a:t>
            </a:r>
            <a:r>
              <a:rPr lang="en-US" sz="2800" smtClean="0"/>
              <a:t>” this into the graph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242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09" y="13858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Computation Graph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28233" y="1464151"/>
            <a:ext cx="7260495" cy="514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* </a:t>
            </a:r>
            <a:r>
              <a:rPr lang="en-US" dirty="0" err="1" smtClean="0"/>
              <a:t>TensorFlow</a:t>
            </a:r>
            <a:r>
              <a:rPr lang="en-US" dirty="0" smtClean="0"/>
              <a:t> computations define a computation graph that has no numerical value until evaluated! </a:t>
            </a:r>
          </a:p>
          <a:p>
            <a:pPr marL="0" indent="0">
              <a:buNone/>
            </a:pPr>
            <a:r>
              <a:rPr lang="en-US" dirty="0" smtClean="0"/>
              <a:t>1) </a:t>
            </a:r>
            <a:r>
              <a:rPr lang="en-US" b="1" dirty="0" smtClean="0"/>
              <a:t>Initialization</a:t>
            </a:r>
          </a:p>
          <a:p>
            <a:pPr lvl="1"/>
            <a:r>
              <a:rPr lang="en-US" dirty="0" smtClean="0"/>
              <a:t>Defining our graph structure</a:t>
            </a:r>
          </a:p>
          <a:p>
            <a:pPr marL="0" indent="0">
              <a:buNone/>
            </a:pPr>
            <a:r>
              <a:rPr lang="en-US" dirty="0" smtClean="0"/>
              <a:t>2) </a:t>
            </a:r>
            <a:r>
              <a:rPr lang="en-US" b="1" dirty="0" smtClean="0"/>
              <a:t>Compilation</a:t>
            </a:r>
          </a:p>
          <a:p>
            <a:pPr lvl="1"/>
            <a:r>
              <a:rPr lang="en-US" dirty="0" smtClean="0"/>
              <a:t>Letting TF compile our defined graph.</a:t>
            </a:r>
          </a:p>
          <a:p>
            <a:pPr lvl="1"/>
            <a:r>
              <a:rPr lang="en-US" dirty="0" smtClean="0"/>
              <a:t>Checks for shape errors (structure error).</a:t>
            </a:r>
          </a:p>
          <a:p>
            <a:pPr marL="0" indent="0">
              <a:buNone/>
            </a:pPr>
            <a:r>
              <a:rPr lang="en-US" dirty="0" smtClean="0"/>
              <a:t>3) </a:t>
            </a:r>
            <a:r>
              <a:rPr lang="en-US" b="1" dirty="0" smtClean="0"/>
              <a:t>Evaluation</a:t>
            </a:r>
          </a:p>
          <a:p>
            <a:pPr lvl="1"/>
            <a:r>
              <a:rPr lang="en-US" dirty="0" smtClean="0"/>
              <a:t>Put number into our compiled graph. </a:t>
            </a:r>
          </a:p>
          <a:p>
            <a:pPr lvl="1"/>
            <a:r>
              <a:rPr lang="en-US" dirty="0" smtClean="0"/>
              <a:t>Numerical errors (ex: </a:t>
            </a:r>
            <a:r>
              <a:rPr lang="en-US" dirty="0" err="1" smtClean="0"/>
              <a:t>NaN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Gradient based updates.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20" y="0"/>
            <a:ext cx="3812584" cy="677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68" y="17914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Graph: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3899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ea typeface="Courier" charset="0"/>
                <a:cs typeface="Courier" charset="0"/>
              </a:rPr>
              <a:t>f(x)-graph: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tf.placeholder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 smtClean="0"/>
              <a:t>: </a:t>
            </a:r>
            <a:r>
              <a:rPr lang="en-US" u="sng" dirty="0" smtClean="0"/>
              <a:t>empty tensor</a:t>
            </a:r>
            <a:r>
              <a:rPr lang="en-US" dirty="0" smtClean="0"/>
              <a:t>, where the input goes (empty space that gets filled in with input </a:t>
            </a:r>
            <a:r>
              <a:rPr lang="en-US" b="1" i="1" dirty="0" smtClean="0"/>
              <a:t>x</a:t>
            </a:r>
            <a:r>
              <a:rPr lang="en-US" dirty="0" smtClean="0"/>
              <a:t>)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tf.variable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(name=‘’, value)</a:t>
            </a:r>
            <a:r>
              <a:rPr lang="en-US" sz="2400" dirty="0" smtClean="0"/>
              <a:t>: </a:t>
            </a:r>
            <a:r>
              <a:rPr lang="en-US" u="sng" dirty="0" smtClean="0"/>
              <a:t>trainable</a:t>
            </a:r>
            <a:r>
              <a:rPr lang="en-US" dirty="0" smtClean="0"/>
              <a:t> tensor (unless otherwise specified)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+, -, /, * 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: </a:t>
            </a:r>
            <a:r>
              <a:rPr lang="en-US" dirty="0" smtClean="0">
                <a:ea typeface="Courier" charset="0"/>
                <a:cs typeface="Courier" charset="0"/>
              </a:rPr>
              <a:t>operations that define the interaction between tensors. </a:t>
            </a:r>
            <a:endParaRPr lang="en-US" sz="3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8" y="202302"/>
            <a:ext cx="7023652" cy="6453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8" y="3081132"/>
            <a:ext cx="4639421" cy="5665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70" y="3722927"/>
            <a:ext cx="53890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y - prediction class/quantity</a:t>
            </a:r>
          </a:p>
          <a:p>
            <a:r>
              <a:rPr lang="en-US" sz="3600" dirty="0" smtClean="0"/>
              <a:t>x</a:t>
            </a:r>
            <a:r>
              <a:rPr lang="en-US" sz="3600" dirty="0"/>
              <a:t> </a:t>
            </a:r>
            <a:r>
              <a:rPr lang="en-US" sz="3600" dirty="0" smtClean="0"/>
              <a:t>- input characteristics</a:t>
            </a:r>
          </a:p>
          <a:p>
            <a:r>
              <a:rPr lang="en-US" sz="3600" dirty="0"/>
              <a:t>f</a:t>
            </a:r>
            <a:r>
              <a:rPr lang="en-US" sz="3600" dirty="0" smtClean="0"/>
              <a:t>(x) </a:t>
            </a:r>
            <a:r>
              <a:rPr lang="en-US" sz="3600" dirty="0"/>
              <a:t>-</a:t>
            </a:r>
            <a:r>
              <a:rPr lang="en-US" sz="3600" dirty="0" smtClean="0"/>
              <a:t> ML model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125" y="2756571"/>
            <a:ext cx="1058582" cy="6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Graph: Compilation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Sessions: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session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tf.Session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smtClean="0"/>
              <a:t>Variable initializer: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tf.reset_default_graph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 # “flushes” existing graph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tf.global_variables_initializer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# this will instantiate all your variables.        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# nothing is created until this point.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session.run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lvl="1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6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75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Graph: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4104"/>
            <a:ext cx="10515600" cy="4351338"/>
          </a:xfrm>
        </p:spPr>
        <p:txBody>
          <a:bodyPr/>
          <a:lstStyle/>
          <a:p>
            <a:r>
              <a:rPr lang="en-US" dirty="0" smtClean="0"/>
              <a:t>Run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# actually runs the code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sess.run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train_op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feed_dict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={X: [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], y: [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]})</a:t>
            </a:r>
          </a:p>
          <a:p>
            <a:r>
              <a:rPr lang="en-US" dirty="0" smtClean="0"/>
              <a:t>feed &amp; fetch: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var1_val, var2_val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sess.run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([var1, var2], </a:t>
            </a:r>
          </a:p>
          <a:p>
            <a:pPr marL="45720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	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feed_dict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={X: [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], y: [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]})</a:t>
            </a:r>
            <a:endParaRPr lang="en-US" sz="28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>
            <a:off x="2944950" y="3773567"/>
            <a:ext cx="194050" cy="330975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/>
          <p:cNvSpPr/>
          <p:nvPr/>
        </p:nvSpPr>
        <p:spPr>
          <a:xfrm rot="16200000">
            <a:off x="7783271" y="3309240"/>
            <a:ext cx="260186" cy="48125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85450" y="5570227"/>
            <a:ext cx="2311400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dirty="0" smtClean="0"/>
              <a:t>“fetch”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369630" y="5786810"/>
            <a:ext cx="2311400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mtClean="0"/>
              <a:t>“feed”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3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8" y="154983"/>
            <a:ext cx="10546720" cy="6223458"/>
          </a:xfrm>
        </p:spPr>
      </p:pic>
    </p:spTree>
    <p:extLst>
      <p:ext uri="{BB962C8B-B14F-4D97-AF65-F5344CB8AC3E}">
        <p14:creationId xmlns:p14="http://schemas.microsoft.com/office/powerpoint/2010/main" val="13479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6"/>
            <a:ext cx="12306692" cy="5811838"/>
          </a:xfrm>
        </p:spPr>
      </p:pic>
    </p:spTree>
    <p:extLst>
      <p:ext uri="{BB962C8B-B14F-4D97-AF65-F5344CB8AC3E}">
        <p14:creationId xmlns:p14="http://schemas.microsoft.com/office/powerpoint/2010/main" val="9493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(formatted as a variable evaluation)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Optimizers:</a:t>
            </a:r>
          </a:p>
          <a:p>
            <a:pPr marL="45720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Optimizer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tf.train.GradientDescent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# Gradient based “update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” to all the variables that loss depends on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# a bunch of stuff happens behind the scenes in this step (formatting all the update rules)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train_op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optimizer.minimize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(loss)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76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Linear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regresssion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1" y="1325563"/>
            <a:ext cx="11669533" cy="4885417"/>
          </a:xfrm>
        </p:spPr>
      </p:pic>
    </p:spTree>
    <p:extLst>
      <p:ext uri="{BB962C8B-B14F-4D97-AF65-F5344CB8AC3E}">
        <p14:creationId xmlns:p14="http://schemas.microsoft.com/office/powerpoint/2010/main" val="77803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6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Linear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regresssion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84" y="1027906"/>
            <a:ext cx="10114263" cy="5783905"/>
          </a:xfrm>
        </p:spPr>
      </p:pic>
    </p:spTree>
    <p:extLst>
      <p:ext uri="{BB962C8B-B14F-4D97-AF65-F5344CB8AC3E}">
        <p14:creationId xmlns:p14="http://schemas.microsoft.com/office/powerpoint/2010/main" val="8161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Coding practices: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10350" cy="4351338"/>
          </a:xfrm>
        </p:spPr>
        <p:txBody>
          <a:bodyPr/>
          <a:lstStyle/>
          <a:p>
            <a:r>
              <a:rPr lang="en-US" dirty="0" smtClean="0"/>
              <a:t>Don’t write your entire graph at once. Instead</a:t>
            </a:r>
            <a:r>
              <a:rPr lang="en-US" b="1" dirty="0" smtClean="0"/>
              <a:t>, test each component </a:t>
            </a:r>
            <a:r>
              <a:rPr lang="en-US" dirty="0" smtClean="0"/>
              <a:t>with a feed &amp; fetch run. </a:t>
            </a:r>
          </a:p>
          <a:p>
            <a:r>
              <a:rPr lang="en-US" dirty="0" smtClean="0"/>
              <a:t>Keep good </a:t>
            </a:r>
            <a:r>
              <a:rPr lang="en-US" b="1" dirty="0" smtClean="0"/>
              <a:t>naming</a:t>
            </a:r>
            <a:r>
              <a:rPr lang="en-US" dirty="0" smtClean="0"/>
              <a:t> conventions for </a:t>
            </a:r>
            <a:r>
              <a:rPr lang="en-US" dirty="0" err="1" smtClean="0"/>
              <a:t>tensorflow</a:t>
            </a:r>
            <a:r>
              <a:rPr lang="en-US" dirty="0" smtClean="0"/>
              <a:t> variables. Otherwise no variable names during errors.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scopes</a:t>
            </a:r>
            <a:r>
              <a:rPr lang="en-US" dirty="0" smtClean="0"/>
              <a:t> for large projects (for </a:t>
            </a:r>
            <a:r>
              <a:rPr lang="en-US" dirty="0" err="1" smtClean="0"/>
              <a:t>tensorflow</a:t>
            </a:r>
            <a:r>
              <a:rPr lang="en-US" dirty="0" smtClean="0"/>
              <a:t> variables).</a:t>
            </a:r>
          </a:p>
          <a:p>
            <a:r>
              <a:rPr lang="en-US" dirty="0" smtClean="0"/>
              <a:t>Write in </a:t>
            </a:r>
            <a:r>
              <a:rPr lang="en-US" dirty="0" err="1" smtClean="0"/>
              <a:t>numpy</a:t>
            </a:r>
            <a:r>
              <a:rPr lang="en-US" dirty="0" smtClean="0"/>
              <a:t> if you want a faster prototype =&gt; convert to </a:t>
            </a:r>
            <a:r>
              <a:rPr lang="en-US" dirty="0" err="1" smtClean="0"/>
              <a:t>tensorflow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20" y="0"/>
            <a:ext cx="3812584" cy="6777928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9160329" y="4163786"/>
            <a:ext cx="1992085" cy="1779814"/>
          </a:xfrm>
          <a:prstGeom prst="frame">
            <a:avLst>
              <a:gd name="adj1" fmla="val 5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9160329" y="2993572"/>
            <a:ext cx="1992085" cy="1170214"/>
          </a:xfrm>
          <a:prstGeom prst="frame">
            <a:avLst>
              <a:gd name="adj1" fmla="val 5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7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want to be hacky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Hacky: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activate = lambda x: </a:t>
            </a:r>
            <a:r>
              <a:rPr lang="en-US" dirty="0" err="1" smtClean="0"/>
              <a:t>tf.matmul</a:t>
            </a:r>
            <a:r>
              <a:rPr lang="en-US" dirty="0" smtClean="0"/>
              <a:t>(x, W['in'])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x_vec</a:t>
            </a:r>
            <a:r>
              <a:rPr lang="en-US" dirty="0" smtClean="0"/>
              <a:t> = </a:t>
            </a:r>
            <a:r>
              <a:rPr lang="en-US" dirty="0" err="1" smtClean="0"/>
              <a:t>tf.</a:t>
            </a:r>
            <a:r>
              <a:rPr lang="en-US" b="1" dirty="0" err="1" smtClean="0"/>
              <a:t>map_fn</a:t>
            </a:r>
            <a:r>
              <a:rPr lang="en-US" dirty="0" smtClean="0"/>
              <a:t>(activate, x)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“Professional”: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tf</a:t>
            </a:r>
            <a:r>
              <a:rPr lang="en-US" dirty="0" smtClean="0"/>
              <a:t>.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4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Linear regression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7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2" y="1072788"/>
            <a:ext cx="9838267" cy="584264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03" y="259103"/>
            <a:ext cx="2477265" cy="6891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46302" y="23553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nonlinear function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5904" y="1470213"/>
            <a:ext cx="956083" cy="5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Slides &amp; Additional Reference: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These are amazing:</a:t>
            </a:r>
            <a:endParaRPr lang="en-US" dirty="0" smtClean="0">
              <a:hlinkClick r:id="rId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hlinkClick r:id="rId2"/>
              </a:rPr>
              <a:t>https://github.com/aymericdamien/TensorFlow-Examples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hlinkClick r:id="rId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x-none">
                <a:hlinkClick r:id="rId3"/>
              </a:rPr>
              <a:t>Tricks of the </a:t>
            </a:r>
            <a:r>
              <a:rPr lang="x-none" smtClean="0">
                <a:hlinkClick r:id="rId3"/>
              </a:rPr>
              <a:t>trade</a:t>
            </a:r>
            <a:endParaRPr lang="en-US" dirty="0" smtClean="0">
              <a:hlinkClick r:id="rId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hlinkClick r:id="rId2"/>
              </a:rPr>
              <a:t>https://home.zhaw.ch/~dueo/bbs/files/TF_Introduction.pdf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hlinkClick r:id="rId4"/>
              </a:rPr>
              <a:t>https://cs224d.stanford.edu/lectures/CS224d-Lecture7.pdf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hlinkClick r:id="rId5"/>
              </a:rPr>
              <a:t>https://www.tensorflow.org/programmers_guide/graphs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7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For each ML model: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52950" y="1937499"/>
            <a:ext cx="2647950" cy="11811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2185149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Initialize</a:t>
            </a:r>
            <a:endParaRPr lang="en-US" sz="3600" dirty="0"/>
          </a:p>
        </p:txBody>
      </p:sp>
      <p:sp>
        <p:nvSpPr>
          <p:cNvPr id="6" name="Oval 5"/>
          <p:cNvSpPr/>
          <p:nvPr/>
        </p:nvSpPr>
        <p:spPr>
          <a:xfrm>
            <a:off x="1685925" y="4550524"/>
            <a:ext cx="2647950" cy="11811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5975" y="4798174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Test</a:t>
            </a:r>
            <a:endParaRPr lang="en-US" sz="3600" dirty="0"/>
          </a:p>
        </p:txBody>
      </p:sp>
      <p:sp>
        <p:nvSpPr>
          <p:cNvPr id="9" name="Oval 8"/>
          <p:cNvSpPr/>
          <p:nvPr/>
        </p:nvSpPr>
        <p:spPr>
          <a:xfrm>
            <a:off x="7515225" y="4550524"/>
            <a:ext cx="2647950" cy="11811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5275" y="4798174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Update</a:t>
            </a:r>
            <a:endParaRPr lang="en-US" sz="3600" dirty="0"/>
          </a:p>
        </p:txBody>
      </p:sp>
      <p:sp>
        <p:nvSpPr>
          <p:cNvPr id="13" name="U-Turn Arrow 12"/>
          <p:cNvSpPr/>
          <p:nvPr/>
        </p:nvSpPr>
        <p:spPr>
          <a:xfrm>
            <a:off x="4419600" y="4550523"/>
            <a:ext cx="3105150" cy="4540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 rot="10800000">
            <a:off x="4386263" y="5290299"/>
            <a:ext cx="3105150" cy="44132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61911" y="5979274"/>
            <a:ext cx="1912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“Forward”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8067148" y="5941174"/>
            <a:ext cx="2146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“Backward”</a:t>
            </a:r>
            <a:endParaRPr lang="en-US" sz="32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24250" y="3118599"/>
            <a:ext cx="1028700" cy="12001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n 03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89333" cy="6516114"/>
          </a:xfrm>
          <a:prstGeom prst="rect">
            <a:avLst/>
          </a:prstGeom>
        </p:spPr>
      </p:pic>
      <p:pic>
        <p:nvPicPr>
          <p:cNvPr id="5" name="Picture 4" descr="nn 030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2001" y="4538133"/>
            <a:ext cx="7489999" cy="231986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021292" y="480554"/>
            <a:ext cx="2647950" cy="11811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1342" y="728204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Update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9358067" y="1602267"/>
            <a:ext cx="2146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“Backward”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171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8 -0.01227 L -0.06315 -0.0847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Numpy</a:t>
            </a:r>
            <a:r>
              <a:rPr lang="en-US" dirty="0" smtClean="0"/>
              <a:t> vs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Numpy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API for </a:t>
            </a:r>
            <a:r>
              <a:rPr lang="en-US" u="sng" dirty="0" smtClean="0"/>
              <a:t>tensors</a:t>
            </a:r>
            <a:r>
              <a:rPr lang="en-US" dirty="0" smtClean="0"/>
              <a:t>.</a:t>
            </a:r>
            <a:endParaRPr lang="en-US" u="sng" dirty="0" smtClean="0"/>
          </a:p>
          <a:p>
            <a:r>
              <a:rPr lang="en-US" b="1" dirty="0" err="1" smtClean="0"/>
              <a:t>Tensorflow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API for </a:t>
            </a:r>
            <a:r>
              <a:rPr lang="en-US" u="sng" dirty="0" smtClean="0"/>
              <a:t>tensors</a:t>
            </a:r>
            <a:r>
              <a:rPr lang="en-US" dirty="0" smtClean="0"/>
              <a:t>, which automatically </a:t>
            </a:r>
            <a:r>
              <a:rPr lang="en-US" u="sng" dirty="0" smtClean="0"/>
              <a:t>computes derivatives</a:t>
            </a:r>
            <a:r>
              <a:rPr lang="en-US" dirty="0" smtClean="0"/>
              <a:t> in a constructed </a:t>
            </a:r>
            <a:r>
              <a:rPr lang="en-US" u="sng" dirty="0" smtClean="0"/>
              <a:t>computation graph</a:t>
            </a:r>
            <a:r>
              <a:rPr lang="en-US" dirty="0" smtClean="0"/>
              <a:t>.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67195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Numpy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vs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Tensorflow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439"/>
            <a:ext cx="12192000" cy="51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1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5" y="163828"/>
            <a:ext cx="11186459" cy="6694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3247" y="-17026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Tensors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1057836" y="5719483"/>
            <a:ext cx="2043953" cy="113851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3449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Tensor Operations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171727"/>
            <a:ext cx="12192000" cy="4855605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Just like regular Linear Algebra: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*Ex: (</a:t>
            </a:r>
            <a:r>
              <a:rPr lang="en-US" dirty="0" err="1" smtClean="0"/>
              <a:t>a,b,c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tensor of shape (</a:t>
            </a:r>
            <a:r>
              <a:rPr lang="en-US" dirty="0" err="1" smtClean="0"/>
              <a:t>a,b,c</a:t>
            </a:r>
            <a:r>
              <a:rPr lang="en-US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# i.e. we project b </a:t>
            </a:r>
            <a:r>
              <a:rPr lang="mr-IN" dirty="0" smtClean="0"/>
              <a:t>–</a:t>
            </a:r>
            <a:r>
              <a:rPr lang="en-US" dirty="0" smtClean="0"/>
              <a:t> dimensional space into c-dimensional space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tf.matmul</a:t>
            </a:r>
            <a:r>
              <a:rPr lang="en-US" dirty="0" smtClean="0"/>
              <a:t>((a, b), (b, </a:t>
            </a:r>
            <a:r>
              <a:rPr lang="en-US" dirty="0"/>
              <a:t>c</a:t>
            </a:r>
            <a:r>
              <a:rPr lang="en-US" dirty="0" smtClean="0"/>
              <a:t>))= (a, </a:t>
            </a:r>
            <a:r>
              <a:rPr lang="en-US" dirty="0"/>
              <a:t>c</a:t>
            </a:r>
            <a:r>
              <a:rPr lang="en-US" dirty="0" smtClean="0"/>
              <a:t>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 * (</a:t>
            </a:r>
            <a:r>
              <a:rPr lang="en-US" dirty="0" err="1" smtClean="0"/>
              <a:t>b,c</a:t>
            </a:r>
            <a:r>
              <a:rPr lang="en-US" dirty="0" smtClean="0"/>
              <a:t>) </a:t>
            </a:r>
            <a:r>
              <a:rPr lang="mr-IN" dirty="0" smtClean="0"/>
              <a:t>–</a:t>
            </a:r>
            <a:r>
              <a:rPr lang="en-US" dirty="0" smtClean="0"/>
              <a:t> not valid (not all elements of the first matrix can be mapped to second matrix)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# automatically expands dimensions for *, /, +, -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(a, b, c) + </a:t>
            </a:r>
            <a:r>
              <a:rPr lang="de-DE" dirty="0" smtClean="0"/>
              <a:t>(c) = (a, b, c) </a:t>
            </a:r>
            <a:r>
              <a:rPr lang="de-DE" dirty="0" smtClean="0">
                <a:sym typeface="Wingdings"/>
              </a:rPr>
              <a:t> </a:t>
            </a:r>
            <a:r>
              <a:rPr lang="en-US" dirty="0" smtClean="0"/>
              <a:t>(a, b, c) + </a:t>
            </a:r>
            <a:r>
              <a:rPr lang="de-DE" dirty="0" smtClean="0"/>
              <a:t>(1, c) = (a, b, c) </a:t>
            </a:r>
            <a:r>
              <a:rPr lang="de-DE" dirty="0" smtClean="0">
                <a:sym typeface="Wingdings"/>
              </a:rPr>
              <a:t></a:t>
            </a:r>
            <a:r>
              <a:rPr lang="en-US" dirty="0" smtClean="0"/>
              <a:t> (a, b, c) + </a:t>
            </a:r>
            <a:r>
              <a:rPr lang="de-DE" dirty="0" smtClean="0"/>
              <a:t>(1, 1, c) = (a, b, c)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(a, b, c) * (b, c) = (a, b, c) </a:t>
            </a:r>
            <a:r>
              <a:rPr lang="en-US" dirty="0" smtClean="0">
                <a:sym typeface="Wingdings"/>
              </a:rPr>
              <a:t> (</a:t>
            </a:r>
            <a:r>
              <a:rPr lang="en-US" dirty="0" err="1" smtClean="0">
                <a:sym typeface="Wingdings"/>
              </a:rPr>
              <a:t>a,b,c</a:t>
            </a:r>
            <a:r>
              <a:rPr lang="en-US" dirty="0" smtClean="0">
                <a:sym typeface="Wingdings"/>
              </a:rPr>
              <a:t>) * (1, b, c)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ym typeface="Wingdings"/>
              </a:rPr>
              <a:t>(a, b) + (a, 1) = (a, b), but (a, b) + (a) </a:t>
            </a:r>
            <a:r>
              <a:rPr lang="mr-IN" dirty="0" smtClean="0">
                <a:sym typeface="Wingdings"/>
              </a:rPr>
              <a:t>–</a:t>
            </a:r>
            <a:r>
              <a:rPr lang="en-US" dirty="0" smtClean="0">
                <a:sym typeface="Wingdings"/>
              </a:rPr>
              <a:t> not valid (since final dimensions don’t match)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ym typeface="Wingdings"/>
              </a:rPr>
              <a:t>(i.e. dimension of 1 is a way to tell </a:t>
            </a:r>
            <a:r>
              <a:rPr lang="en-US" dirty="0" err="1" smtClean="0">
                <a:sym typeface="Wingdings"/>
              </a:rPr>
              <a:t>tf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or np what dimensions we want to </a:t>
            </a:r>
            <a:r>
              <a:rPr lang="en-US" smtClean="0">
                <a:sym typeface="Wingdings"/>
              </a:rPr>
              <a:t>be automatically matched </a:t>
            </a:r>
            <a:r>
              <a:rPr lang="en-US" dirty="0" smtClean="0">
                <a:sym typeface="Wingdings"/>
              </a:rPr>
              <a:t>during computation)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971" y="209225"/>
            <a:ext cx="6378941" cy="27016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199467" y="2936166"/>
            <a:ext cx="2285999" cy="7214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06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828</Words>
  <Application>Microsoft Macintosh PowerPoint</Application>
  <PresentationFormat>Widescreen</PresentationFormat>
  <Paragraphs>132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Calibri Light</vt:lpstr>
      <vt:lpstr>Courier</vt:lpstr>
      <vt:lpstr>Helvetica Light</vt:lpstr>
      <vt:lpstr>Mangal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For each ML model:</vt:lpstr>
      <vt:lpstr>PowerPoint Presentation</vt:lpstr>
      <vt:lpstr>Numpy vs Tensorflow</vt:lpstr>
      <vt:lpstr>Numpy vs Tensorflow</vt:lpstr>
      <vt:lpstr>Tensors</vt:lpstr>
      <vt:lpstr>Tensor Operations</vt:lpstr>
      <vt:lpstr>Balancing dimensions</vt:lpstr>
      <vt:lpstr>Why Tensorflow?</vt:lpstr>
      <vt:lpstr>Why Tensorflow?</vt:lpstr>
      <vt:lpstr>Computation Graph</vt:lpstr>
      <vt:lpstr>Computation Graph</vt:lpstr>
      <vt:lpstr>Computation Graph</vt:lpstr>
      <vt:lpstr>PowerPoint Presentation</vt:lpstr>
      <vt:lpstr>Computation Graph</vt:lpstr>
      <vt:lpstr>Computation Graph</vt:lpstr>
      <vt:lpstr> Graph: Initialization</vt:lpstr>
      <vt:lpstr> Graph: Compilation</vt:lpstr>
      <vt:lpstr> Graph: Evaluation</vt:lpstr>
      <vt:lpstr>PowerPoint Presentation</vt:lpstr>
      <vt:lpstr>PowerPoint Presentation</vt:lpstr>
      <vt:lpstr>Training (formatted as a variable evaluation)</vt:lpstr>
      <vt:lpstr>Linear regresssion</vt:lpstr>
      <vt:lpstr>Linear regresssion</vt:lpstr>
      <vt:lpstr>Coding practices:</vt:lpstr>
      <vt:lpstr>If you want to be hacky</vt:lpstr>
      <vt:lpstr>Example code</vt:lpstr>
      <vt:lpstr>Sources Slides &amp; Additional Reference: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 Kazakov</dc:creator>
  <cp:lastModifiedBy>Denis Kazakov</cp:lastModifiedBy>
  <cp:revision>41</cp:revision>
  <dcterms:created xsi:type="dcterms:W3CDTF">2017-09-27T18:49:03Z</dcterms:created>
  <dcterms:modified xsi:type="dcterms:W3CDTF">2017-09-28T18:35:37Z</dcterms:modified>
</cp:coreProperties>
</file>